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5" r:id="rId27"/>
    <p:sldId id="281" r:id="rId28"/>
    <p:sldId id="282" r:id="rId29"/>
    <p:sldId id="283" r:id="rId30"/>
  </p:sldIdLst>
  <p:sldSz cx="12192000" cy="6858000"/>
  <p:notesSz cx="6858000" cy="9144000"/>
  <p:custDataLst>
    <p:tags r:id="rId3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0" d="100"/>
          <a:sy n="70" d="100"/>
        </p:scale>
        <p:origin x="-126" y="-1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22410105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270306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409267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410019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1937585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357284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57404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168257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12268237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20340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B339F5D-F2FA-4F70-9B2D-D4A627C063B2}" type="datetimeFigureOut">
              <a:rPr lang="ru-RU" smtClean="0"/>
              <a:pPr/>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85412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39F5D-F2FA-4F70-9B2D-D4A627C063B2}" type="datetimeFigureOut">
              <a:rPr lang="ru-RU" smtClean="0"/>
              <a:pPr/>
              <a:t>23.08.2018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97839-8706-41CC-8783-A12E6942E6D5}" type="slidenum">
              <a:rPr lang="ru-RU" smtClean="0"/>
              <a:pPr/>
              <a:t>‹#›</a:t>
            </a:fld>
            <a:endParaRPr lang="ru-RU"/>
          </a:p>
        </p:txBody>
      </p:sp>
    </p:spTree>
    <p:extLst>
      <p:ext uri="{BB962C8B-B14F-4D97-AF65-F5344CB8AC3E}">
        <p14:creationId xmlns:p14="http://schemas.microsoft.com/office/powerpoint/2010/main" xmlns="" val="1273030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000" dirty="0"/>
              <a:t>Рекомендации по  подготовке учащихся образовательных организаций к государственной итоговой аттестации по математике в 2018/2019 учебном году </a:t>
            </a:r>
            <a:r>
              <a:rPr lang="ru-RU" sz="4000" dirty="0" smtClean="0"/>
              <a:t/>
            </a:r>
            <a:br>
              <a:rPr lang="ru-RU" sz="4000" dirty="0" smtClean="0"/>
            </a:br>
            <a:r>
              <a:rPr lang="ru-RU" sz="4000" dirty="0" smtClean="0"/>
              <a:t>(</a:t>
            </a:r>
            <a:r>
              <a:rPr lang="ru-RU" sz="4000" dirty="0"/>
              <a:t>в формате ОГЭ, ЕГЭ, ГВЭ)</a:t>
            </a:r>
          </a:p>
        </p:txBody>
      </p:sp>
      <p:sp>
        <p:nvSpPr>
          <p:cNvPr id="5" name="Подзаголовок 4"/>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xmlns="" val="924318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104" y="473242"/>
            <a:ext cx="10900611" cy="5078313"/>
          </a:xfrm>
          <a:prstGeom prst="rect">
            <a:avLst/>
          </a:prstGeom>
        </p:spPr>
        <p:txBody>
          <a:bodyPr wrap="square">
            <a:spAutoFit/>
          </a:bodyPr>
          <a:lstStyle/>
          <a:p>
            <a:r>
              <a:rPr lang="ru-RU" sz="5400" dirty="0" smtClean="0">
                <a:effectLst/>
                <a:latin typeface="Times New Roman" panose="02020603050405020304" pitchFamily="18" charset="0"/>
                <a:ea typeface="Calibri" panose="020F0502020204030204" pitchFamily="34" charset="0"/>
              </a:rPr>
              <a:t>Наибольшие </a:t>
            </a:r>
            <a:r>
              <a:rPr lang="ru-RU" sz="5400" dirty="0" smtClean="0">
                <a:solidFill>
                  <a:srgbClr val="FF0000"/>
                </a:solidFill>
                <a:effectLst/>
                <a:latin typeface="Times New Roman" panose="02020603050405020304" pitchFamily="18" charset="0"/>
                <a:ea typeface="Calibri" panose="020F0502020204030204" pitchFamily="34" charset="0"/>
              </a:rPr>
              <a:t>доли участников</a:t>
            </a:r>
            <a:r>
              <a:rPr lang="ru-RU" sz="5400" dirty="0" smtClean="0">
                <a:effectLst/>
                <a:latin typeface="Times New Roman" panose="02020603050405020304" pitchFamily="18" charset="0"/>
                <a:ea typeface="Calibri" panose="020F0502020204030204" pitchFamily="34" charset="0"/>
              </a:rPr>
              <a:t>, </a:t>
            </a:r>
            <a:r>
              <a:rPr lang="ru-RU" sz="5400" dirty="0" smtClean="0">
                <a:solidFill>
                  <a:srgbClr val="FF0000"/>
                </a:solidFill>
                <a:effectLst/>
                <a:latin typeface="Times New Roman" panose="02020603050405020304" pitchFamily="18" charset="0"/>
                <a:ea typeface="Calibri" panose="020F0502020204030204" pitchFamily="34" charset="0"/>
              </a:rPr>
              <a:t>получивших высокие (81-100 баллов) результаты </a:t>
            </a:r>
          </a:p>
          <a:p>
            <a:r>
              <a:rPr lang="ru-RU" sz="5400" dirty="0" smtClean="0">
                <a:effectLst/>
                <a:latin typeface="Times New Roman" panose="02020603050405020304" pitchFamily="18" charset="0"/>
                <a:ea typeface="Calibri" panose="020F0502020204030204" pitchFamily="34" charset="0"/>
              </a:rPr>
              <a:t>в Белогорском районе (3,13%), городах Симферополь (2,41%) и Керчь (2,11%)</a:t>
            </a:r>
            <a:endParaRPr lang="ru-RU" sz="5400" dirty="0"/>
          </a:p>
        </p:txBody>
      </p:sp>
    </p:spTree>
    <p:extLst>
      <p:ext uri="{BB962C8B-B14F-4D97-AF65-F5344CB8AC3E}">
        <p14:creationId xmlns:p14="http://schemas.microsoft.com/office/powerpoint/2010/main" xmlns="" val="4041322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stretch>
            <a:fillRect/>
          </a:stretch>
        </p:blipFill>
        <p:spPr>
          <a:xfrm>
            <a:off x="931952" y="224041"/>
            <a:ext cx="10113239" cy="658275"/>
          </a:xfrm>
          <a:prstGeom prst="rect">
            <a:avLst/>
          </a:prstGeom>
        </p:spPr>
      </p:pic>
      <p:pic>
        <p:nvPicPr>
          <p:cNvPr id="4" name="Рисунок 3"/>
          <p:cNvPicPr>
            <a:picLocks noChangeAspect="1"/>
          </p:cNvPicPr>
          <p:nvPr/>
        </p:nvPicPr>
        <p:blipFill>
          <a:blip r:embed="rId3" cstate="print"/>
          <a:stretch>
            <a:fillRect/>
          </a:stretch>
        </p:blipFill>
        <p:spPr>
          <a:xfrm>
            <a:off x="931952" y="1159264"/>
            <a:ext cx="9824280" cy="5151396"/>
          </a:xfrm>
          <a:prstGeom prst="rect">
            <a:avLst/>
          </a:prstGeom>
        </p:spPr>
      </p:pic>
    </p:spTree>
    <p:extLst>
      <p:ext uri="{BB962C8B-B14F-4D97-AF65-F5344CB8AC3E}">
        <p14:creationId xmlns:p14="http://schemas.microsoft.com/office/powerpoint/2010/main" xmlns="" val="2797794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002632" y="176463"/>
            <a:ext cx="9143999" cy="786063"/>
          </a:xfrm>
          <a:prstGeom prst="rect">
            <a:avLst/>
          </a:prstGeom>
        </p:spPr>
      </p:pic>
      <p:pic>
        <p:nvPicPr>
          <p:cNvPr id="3" name="Рисунок 2"/>
          <p:cNvPicPr>
            <a:picLocks noChangeAspect="1"/>
          </p:cNvPicPr>
          <p:nvPr/>
        </p:nvPicPr>
        <p:blipFill>
          <a:blip r:embed="rId3" cstate="print"/>
          <a:stretch>
            <a:fillRect/>
          </a:stretch>
        </p:blipFill>
        <p:spPr>
          <a:xfrm>
            <a:off x="986967" y="1243263"/>
            <a:ext cx="10144154" cy="4403557"/>
          </a:xfrm>
          <a:prstGeom prst="rect">
            <a:avLst/>
          </a:prstGeom>
        </p:spPr>
      </p:pic>
    </p:spTree>
    <p:extLst>
      <p:ext uri="{BB962C8B-B14F-4D97-AF65-F5344CB8AC3E}">
        <p14:creationId xmlns:p14="http://schemas.microsoft.com/office/powerpoint/2010/main" xmlns="" val="2705097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680543" y="432620"/>
            <a:ext cx="6301526" cy="442190"/>
          </a:xfrm>
          <a:prstGeom prst="rect">
            <a:avLst/>
          </a:prstGeom>
        </p:spPr>
      </p:pic>
      <p:pic>
        <p:nvPicPr>
          <p:cNvPr id="3" name="Рисунок 2"/>
          <p:cNvPicPr>
            <a:picLocks noChangeAspect="1"/>
          </p:cNvPicPr>
          <p:nvPr/>
        </p:nvPicPr>
        <p:blipFill>
          <a:blip r:embed="rId3" cstate="print"/>
          <a:stretch>
            <a:fillRect/>
          </a:stretch>
        </p:blipFill>
        <p:spPr>
          <a:xfrm>
            <a:off x="894855" y="1726520"/>
            <a:ext cx="10228835" cy="2324112"/>
          </a:xfrm>
          <a:prstGeom prst="rect">
            <a:avLst/>
          </a:prstGeom>
        </p:spPr>
      </p:pic>
    </p:spTree>
    <p:extLst>
      <p:ext uri="{BB962C8B-B14F-4D97-AF65-F5344CB8AC3E}">
        <p14:creationId xmlns:p14="http://schemas.microsoft.com/office/powerpoint/2010/main" xmlns="" val="2159808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nSpc>
                <a:spcPct val="107000"/>
              </a:lnSpc>
              <a:spcAft>
                <a:spcPts val="0"/>
              </a:spcAft>
            </a:pPr>
            <a:r>
              <a:rPr lang="ru-RU" sz="4400" b="1" dirty="0">
                <a:latin typeface="Times New Roman" panose="02020603050405020304" pitchFamily="18" charset="0"/>
                <a:ea typeface="Calibri" panose="020F0502020204030204" pitchFamily="34" charset="0"/>
                <a:cs typeface="Times New Roman" panose="02020603050405020304" pitchFamily="18" charset="0"/>
              </a:rPr>
              <a:t>Методический анализ результатов ЕГЭ </a:t>
            </a:r>
            <a:br>
              <a:rPr lang="ru-RU" sz="4400" b="1" dirty="0">
                <a:latin typeface="Times New Roman" panose="02020603050405020304" pitchFamily="18" charset="0"/>
                <a:ea typeface="Calibri" panose="020F0502020204030204" pitchFamily="34" charset="0"/>
                <a:cs typeface="Times New Roman" panose="02020603050405020304" pitchFamily="18" charset="0"/>
              </a:rPr>
            </a:br>
            <a:r>
              <a:rPr lang="ru-RU" sz="4400" b="1" u="sng" dirty="0">
                <a:latin typeface="Times New Roman" panose="02020603050405020304" pitchFamily="18" charset="0"/>
                <a:ea typeface="Calibri" panose="020F0502020204030204" pitchFamily="34" charset="0"/>
                <a:cs typeface="Times New Roman" panose="02020603050405020304" pitchFamily="18" charset="0"/>
              </a:rPr>
              <a:t>по МАТЕМАТИКЕ БАЗОВОГО </a:t>
            </a:r>
            <a:r>
              <a:rPr lang="ru-RU" sz="4400" b="1" u="sng" dirty="0" smtClean="0">
                <a:latin typeface="Times New Roman" panose="02020603050405020304" pitchFamily="18" charset="0"/>
                <a:ea typeface="Calibri" panose="020F0502020204030204" pitchFamily="34" charset="0"/>
                <a:cs typeface="Times New Roman" panose="02020603050405020304" pitchFamily="18" charset="0"/>
              </a:rPr>
              <a:t>УРОВНЯ</a:t>
            </a:r>
            <a:endParaRPr lang="ru-RU" sz="44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xmlns="" val="254364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263447" y="488768"/>
            <a:ext cx="8465968" cy="594073"/>
          </a:xfrm>
          <a:prstGeom prst="rect">
            <a:avLst/>
          </a:prstGeom>
        </p:spPr>
      </p:pic>
      <p:pic>
        <p:nvPicPr>
          <p:cNvPr id="3" name="Рисунок 2"/>
          <p:cNvPicPr>
            <a:picLocks noChangeAspect="1"/>
          </p:cNvPicPr>
          <p:nvPr/>
        </p:nvPicPr>
        <p:blipFill>
          <a:blip r:embed="rId3" cstate="print"/>
          <a:stretch>
            <a:fillRect/>
          </a:stretch>
        </p:blipFill>
        <p:spPr>
          <a:xfrm>
            <a:off x="1595477" y="1979255"/>
            <a:ext cx="8942675" cy="2953693"/>
          </a:xfrm>
          <a:prstGeom prst="rect">
            <a:avLst/>
          </a:prstGeom>
        </p:spPr>
      </p:pic>
    </p:spTree>
    <p:extLst>
      <p:ext uri="{BB962C8B-B14F-4D97-AF65-F5344CB8AC3E}">
        <p14:creationId xmlns:p14="http://schemas.microsoft.com/office/powerpoint/2010/main" xmlns="" val="3982608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357068" y="304285"/>
            <a:ext cx="9494713" cy="666262"/>
          </a:xfrm>
          <a:prstGeom prst="rect">
            <a:avLst/>
          </a:prstGeom>
        </p:spPr>
      </p:pic>
      <p:pic>
        <p:nvPicPr>
          <p:cNvPr id="3" name="Рисунок 2"/>
          <p:cNvPicPr>
            <a:picLocks noChangeAspect="1"/>
          </p:cNvPicPr>
          <p:nvPr/>
        </p:nvPicPr>
        <p:blipFill>
          <a:blip r:embed="rId3" cstate="print"/>
          <a:stretch>
            <a:fillRect/>
          </a:stretch>
        </p:blipFill>
        <p:spPr>
          <a:xfrm>
            <a:off x="761203" y="2237373"/>
            <a:ext cx="11333033" cy="1516480"/>
          </a:xfrm>
          <a:prstGeom prst="rect">
            <a:avLst/>
          </a:prstGeom>
        </p:spPr>
      </p:pic>
    </p:spTree>
    <p:extLst>
      <p:ext uri="{BB962C8B-B14F-4D97-AF65-F5344CB8AC3E}">
        <p14:creationId xmlns:p14="http://schemas.microsoft.com/office/powerpoint/2010/main" xmlns="" val="3771073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693953" y="237574"/>
            <a:ext cx="9117556" cy="275774"/>
          </a:xfrm>
          <a:prstGeom prst="rect">
            <a:avLst/>
          </a:prstGeom>
        </p:spPr>
      </p:pic>
      <p:pic>
        <p:nvPicPr>
          <p:cNvPr id="3" name="Рисунок 2"/>
          <p:cNvPicPr>
            <a:picLocks noChangeAspect="1"/>
          </p:cNvPicPr>
          <p:nvPr/>
        </p:nvPicPr>
        <p:blipFill>
          <a:blip r:embed="rId3" cstate="print"/>
          <a:stretch>
            <a:fillRect/>
          </a:stretch>
        </p:blipFill>
        <p:spPr>
          <a:xfrm>
            <a:off x="2865025" y="617105"/>
            <a:ext cx="7208613" cy="505842"/>
          </a:xfrm>
          <a:prstGeom prst="rect">
            <a:avLst/>
          </a:prstGeom>
        </p:spPr>
      </p:pic>
      <p:pic>
        <p:nvPicPr>
          <p:cNvPr id="4" name="Рисунок 3"/>
          <p:cNvPicPr>
            <a:picLocks noChangeAspect="1"/>
          </p:cNvPicPr>
          <p:nvPr/>
        </p:nvPicPr>
        <p:blipFill>
          <a:blip r:embed="rId4" cstate="print"/>
          <a:stretch>
            <a:fillRect/>
          </a:stretch>
        </p:blipFill>
        <p:spPr>
          <a:xfrm>
            <a:off x="633663" y="1226703"/>
            <a:ext cx="10692064" cy="5231857"/>
          </a:xfrm>
          <a:prstGeom prst="rect">
            <a:avLst/>
          </a:prstGeom>
        </p:spPr>
      </p:pic>
    </p:spTree>
    <p:extLst>
      <p:ext uri="{BB962C8B-B14F-4D97-AF65-F5344CB8AC3E}">
        <p14:creationId xmlns:p14="http://schemas.microsoft.com/office/powerpoint/2010/main" xmlns="" val="1376231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364359" y="464705"/>
            <a:ext cx="11552218" cy="810641"/>
          </a:xfrm>
          <a:prstGeom prst="rect">
            <a:avLst/>
          </a:prstGeom>
        </p:spPr>
      </p:pic>
      <p:pic>
        <p:nvPicPr>
          <p:cNvPr id="3" name="Рисунок 2"/>
          <p:cNvPicPr>
            <a:picLocks noChangeAspect="1"/>
          </p:cNvPicPr>
          <p:nvPr/>
        </p:nvPicPr>
        <p:blipFill>
          <a:blip r:embed="rId3" cstate="print"/>
          <a:stretch>
            <a:fillRect/>
          </a:stretch>
        </p:blipFill>
        <p:spPr>
          <a:xfrm>
            <a:off x="648125" y="2120726"/>
            <a:ext cx="11157356" cy="3269420"/>
          </a:xfrm>
          <a:prstGeom prst="rect">
            <a:avLst/>
          </a:prstGeom>
        </p:spPr>
      </p:pic>
    </p:spTree>
    <p:extLst>
      <p:ext uri="{BB962C8B-B14F-4D97-AF65-F5344CB8AC3E}">
        <p14:creationId xmlns:p14="http://schemas.microsoft.com/office/powerpoint/2010/main" xmlns="" val="3598452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906379" y="1020666"/>
            <a:ext cx="10392468" cy="2361291"/>
          </a:xfrm>
          <a:prstGeom prst="rect">
            <a:avLst/>
          </a:prstGeom>
        </p:spPr>
      </p:pic>
    </p:spTree>
    <p:extLst>
      <p:ext uri="{BB962C8B-B14F-4D97-AF65-F5344CB8AC3E}">
        <p14:creationId xmlns:p14="http://schemas.microsoft.com/office/powerpoint/2010/main" xmlns="" val="257198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a:t>Методический анализ результатов ЕГЭ </a:t>
            </a:r>
            <a:r>
              <a:rPr lang="ru-RU" dirty="0"/>
              <a:t/>
            </a:r>
            <a:br>
              <a:rPr lang="ru-RU" dirty="0"/>
            </a:br>
            <a:r>
              <a:rPr lang="ru-RU" b="1" u="sng" dirty="0"/>
              <a:t>по МАТЕМАТИКЕ ПРОФИЛЬНОГО УРОВНЯ</a:t>
            </a:r>
            <a:endParaRPr lang="ru-RU" dirty="0"/>
          </a:p>
        </p:txBody>
      </p:sp>
      <p:pic>
        <p:nvPicPr>
          <p:cNvPr id="8" name="Объект 7"/>
          <p:cNvPicPr>
            <a:picLocks noGrp="1" noChangeAspect="1"/>
          </p:cNvPicPr>
          <p:nvPr>
            <p:ph idx="1"/>
          </p:nvPr>
        </p:nvPicPr>
        <p:blipFill>
          <a:blip r:embed="rId2" cstate="print"/>
          <a:stretch>
            <a:fillRect/>
          </a:stretch>
        </p:blipFill>
        <p:spPr>
          <a:xfrm>
            <a:off x="2033225" y="2517145"/>
            <a:ext cx="8125550" cy="2648413"/>
          </a:xfrm>
          <a:prstGeom prst="rect">
            <a:avLst/>
          </a:prstGeom>
        </p:spPr>
      </p:pic>
    </p:spTree>
    <p:extLst>
      <p:ext uri="{BB962C8B-B14F-4D97-AF65-F5344CB8AC3E}">
        <p14:creationId xmlns:p14="http://schemas.microsoft.com/office/powerpoint/2010/main" xmlns="" val="4173251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585537" y="261670"/>
            <a:ext cx="14299316" cy="505166"/>
          </a:xfrm>
          <a:prstGeom prst="rect">
            <a:avLst/>
          </a:prstGeom>
        </p:spPr>
      </p:pic>
      <p:sp>
        <p:nvSpPr>
          <p:cNvPr id="4" name="Прямоугольник 3"/>
          <p:cNvSpPr/>
          <p:nvPr/>
        </p:nvSpPr>
        <p:spPr>
          <a:xfrm>
            <a:off x="1636295" y="914401"/>
            <a:ext cx="9617242" cy="4524315"/>
          </a:xfrm>
          <a:prstGeom prst="rect">
            <a:avLst/>
          </a:prstGeom>
        </p:spPr>
        <p:txBody>
          <a:bodyPr wrap="square">
            <a:spAutoFit/>
          </a:bodyPr>
          <a:lstStyle/>
          <a:p>
            <a:r>
              <a:rPr lang="ru-RU" sz="3200" dirty="0">
                <a:solidFill>
                  <a:srgbClr val="FF0000"/>
                </a:solidFill>
                <a:latin typeface="Times New Roman" panose="02020603050405020304" pitchFamily="18" charset="0"/>
                <a:ea typeface="Calibri" panose="020F0502020204030204" pitchFamily="34" charset="0"/>
              </a:rPr>
              <a:t>Н</a:t>
            </a:r>
            <a:r>
              <a:rPr lang="ru-RU" sz="3200" dirty="0" smtClean="0">
                <a:solidFill>
                  <a:srgbClr val="FF0000"/>
                </a:solidFill>
                <a:effectLst/>
                <a:latin typeface="Times New Roman" panose="02020603050405020304" pitchFamily="18" charset="0"/>
                <a:ea typeface="Calibri" panose="020F0502020204030204" pitchFamily="34" charset="0"/>
              </a:rPr>
              <a:t>аибольшая доля </a:t>
            </a:r>
            <a:r>
              <a:rPr lang="ru-RU" sz="3200" dirty="0" smtClean="0">
                <a:effectLst/>
                <a:latin typeface="Times New Roman" panose="02020603050405020304" pitchFamily="18" charset="0"/>
                <a:ea typeface="Calibri" panose="020F0502020204030204" pitchFamily="34" charset="0"/>
              </a:rPr>
              <a:t>участников ЕГЭ по математике базового уровня, получивших </a:t>
            </a:r>
            <a:r>
              <a:rPr lang="ru-RU" sz="3200" dirty="0" smtClean="0">
                <a:solidFill>
                  <a:srgbClr val="FF0000"/>
                </a:solidFill>
                <a:effectLst/>
                <a:latin typeface="Times New Roman" panose="02020603050405020304" pitchFamily="18" charset="0"/>
                <a:ea typeface="Calibri" panose="020F0502020204030204" pitchFamily="34" charset="0"/>
              </a:rPr>
              <a:t>неудовлетворительный результат (оценку "2") </a:t>
            </a:r>
          </a:p>
          <a:p>
            <a:r>
              <a:rPr lang="ru-RU" sz="3200" dirty="0" smtClean="0">
                <a:effectLst/>
                <a:latin typeface="Times New Roman" panose="02020603050405020304" pitchFamily="18" charset="0"/>
                <a:ea typeface="Calibri" panose="020F0502020204030204" pitchFamily="34" charset="0"/>
              </a:rPr>
              <a:t>в Белогорском (11,48%), Кировском (12,98%) и </a:t>
            </a:r>
          </a:p>
          <a:p>
            <a:r>
              <a:rPr lang="ru-RU" sz="3200" dirty="0" err="1" smtClean="0">
                <a:effectLst/>
                <a:latin typeface="Times New Roman" panose="02020603050405020304" pitchFamily="18" charset="0"/>
                <a:ea typeface="Calibri" panose="020F0502020204030204" pitchFamily="34" charset="0"/>
              </a:rPr>
              <a:t>Джанкойском</a:t>
            </a:r>
            <a:r>
              <a:rPr lang="ru-RU" sz="3200" dirty="0" smtClean="0">
                <a:effectLst/>
                <a:latin typeface="Times New Roman" panose="02020603050405020304" pitchFamily="18" charset="0"/>
                <a:ea typeface="Calibri" panose="020F0502020204030204" pitchFamily="34" charset="0"/>
              </a:rPr>
              <a:t> (14,84%) районах. </a:t>
            </a:r>
          </a:p>
          <a:p>
            <a:r>
              <a:rPr lang="ru-RU" sz="3200" dirty="0" smtClean="0">
                <a:effectLst/>
                <a:latin typeface="Times New Roman" panose="02020603050405020304" pitchFamily="18" charset="0"/>
                <a:ea typeface="Calibri" panose="020F0502020204030204" pitchFamily="34" charset="0"/>
              </a:rPr>
              <a:t>Среди АТЕ Республики Крым с количеством участников свыше 400 человек наибольшая доля неудовлетворительных результатов в городе Ялта (более 8%</a:t>
            </a:r>
            <a:endParaRPr lang="ru-RU" sz="4000" dirty="0"/>
          </a:p>
        </p:txBody>
      </p:sp>
    </p:spTree>
    <p:extLst>
      <p:ext uri="{BB962C8B-B14F-4D97-AF65-F5344CB8AC3E}">
        <p14:creationId xmlns:p14="http://schemas.microsoft.com/office/powerpoint/2010/main" xmlns="" val="3980691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55558" y="1403685"/>
            <a:ext cx="9938084" cy="2727029"/>
          </a:xfrm>
          <a:prstGeom prst="rect">
            <a:avLst/>
          </a:prstGeom>
        </p:spPr>
        <p:txBody>
          <a:bodyPr wrap="square">
            <a:spAutoFit/>
          </a:bodyPr>
          <a:lstStyle/>
          <a:p>
            <a:pPr indent="450215" algn="just">
              <a:lnSpc>
                <a:spcPct val="107000"/>
              </a:lnSpc>
              <a:spcAft>
                <a:spcPts val="0"/>
              </a:spcAft>
            </a:pPr>
            <a:r>
              <a:rPr lang="ru-RU" sz="3200" dirty="0" smtClean="0">
                <a:effectLst/>
                <a:latin typeface="Times New Roman" panose="02020603050405020304" pitchFamily="18" charset="0"/>
                <a:ea typeface="Calibri" panose="020F0502020204030204" pitchFamily="34" charset="0"/>
                <a:cs typeface="Times New Roman" panose="02020603050405020304" pitchFamily="18" charset="0"/>
              </a:rPr>
              <a:t>При анализе доли участников ЕГЭ по математике базового уровня, </a:t>
            </a:r>
            <a:r>
              <a:rPr lang="ru-RU" sz="32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показавших невысокие результаты (получивших оценки "2" и "3")</a:t>
            </a:r>
            <a:r>
              <a:rPr lang="ru-RU" sz="3200" dirty="0" smtClean="0">
                <a:effectLst/>
                <a:latin typeface="Times New Roman" panose="02020603050405020304" pitchFamily="18" charset="0"/>
                <a:ea typeface="Calibri" panose="020F0502020204030204" pitchFamily="34" charset="0"/>
                <a:cs typeface="Times New Roman" panose="02020603050405020304" pitchFamily="18" charset="0"/>
              </a:rPr>
              <a:t> выделяются Кировский (более 50% участников) и </a:t>
            </a:r>
            <a:r>
              <a:rPr lang="ru-RU" sz="3200" dirty="0" err="1" smtClean="0">
                <a:effectLst/>
                <a:latin typeface="Times New Roman" panose="02020603050405020304" pitchFamily="18" charset="0"/>
                <a:ea typeface="Calibri" panose="020F0502020204030204" pitchFamily="34" charset="0"/>
                <a:cs typeface="Times New Roman" panose="02020603050405020304" pitchFamily="18" charset="0"/>
              </a:rPr>
              <a:t>Красноперекопский</a:t>
            </a:r>
            <a:r>
              <a:rPr lang="ru-RU" sz="3200" dirty="0" smtClean="0">
                <a:effectLst/>
                <a:latin typeface="Times New Roman" panose="02020603050405020304" pitchFamily="18" charset="0"/>
                <a:ea typeface="Calibri" panose="020F0502020204030204" pitchFamily="34" charset="0"/>
                <a:cs typeface="Times New Roman" panose="02020603050405020304" pitchFamily="18" charset="0"/>
              </a:rPr>
              <a:t> (более 60% участников) районы Республики Крым</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2" cstate="print"/>
          <a:stretch>
            <a:fillRect/>
          </a:stretch>
        </p:blipFill>
        <p:spPr>
          <a:xfrm>
            <a:off x="260225" y="248310"/>
            <a:ext cx="11338217" cy="506012"/>
          </a:xfrm>
          <a:prstGeom prst="rect">
            <a:avLst/>
          </a:prstGeom>
        </p:spPr>
      </p:pic>
    </p:spTree>
    <p:extLst>
      <p:ext uri="{BB962C8B-B14F-4D97-AF65-F5344CB8AC3E}">
        <p14:creationId xmlns:p14="http://schemas.microsoft.com/office/powerpoint/2010/main" xmlns="" val="3748004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02633" y="1411705"/>
            <a:ext cx="9472862" cy="3539430"/>
          </a:xfrm>
          <a:prstGeom prst="rect">
            <a:avLst/>
          </a:prstGeom>
        </p:spPr>
        <p:txBody>
          <a:bodyPr wrap="square">
            <a:spAutoFit/>
          </a:bodyPr>
          <a:lstStyle/>
          <a:p>
            <a:r>
              <a:rPr lang="ru-RU" sz="2800" dirty="0" smtClean="0">
                <a:solidFill>
                  <a:srgbClr val="FF0000"/>
                </a:solidFill>
                <a:effectLst/>
                <a:latin typeface="Times New Roman" panose="02020603050405020304" pitchFamily="18" charset="0"/>
                <a:ea typeface="Calibri" panose="020F0502020204030204" pitchFamily="34" charset="0"/>
              </a:rPr>
              <a:t>Наибольшее количество высоких результатов (оценка "5") </a:t>
            </a:r>
            <a:r>
              <a:rPr lang="ru-RU" sz="2800" dirty="0" smtClean="0">
                <a:effectLst/>
                <a:latin typeface="Times New Roman" panose="02020603050405020304" pitchFamily="18" charset="0"/>
                <a:ea typeface="Calibri" panose="020F0502020204030204" pitchFamily="34" charset="0"/>
              </a:rPr>
              <a:t>в </a:t>
            </a:r>
          </a:p>
          <a:p>
            <a:r>
              <a:rPr lang="ru-RU" sz="2800" dirty="0" err="1" smtClean="0">
                <a:effectLst/>
                <a:latin typeface="Times New Roman" panose="02020603050405020304" pitchFamily="18" charset="0"/>
                <a:ea typeface="Calibri" panose="020F0502020204030204" pitchFamily="34" charset="0"/>
              </a:rPr>
              <a:t>Раздольненском</a:t>
            </a:r>
            <a:r>
              <a:rPr lang="ru-RU" sz="2800" dirty="0" smtClean="0">
                <a:effectLst/>
                <a:latin typeface="Times New Roman" panose="02020603050405020304" pitchFamily="18" charset="0"/>
                <a:ea typeface="Calibri" panose="020F0502020204030204" pitchFamily="34" charset="0"/>
              </a:rPr>
              <a:t> (42%) и Нижнегорском (51,39%) районах, однако в этих АТЕ количество участников невысокое. </a:t>
            </a:r>
          </a:p>
          <a:p>
            <a:r>
              <a:rPr lang="ru-RU" sz="2800" dirty="0" smtClean="0">
                <a:effectLst/>
                <a:latin typeface="Times New Roman" panose="02020603050405020304" pitchFamily="18" charset="0"/>
                <a:ea typeface="Calibri" panose="020F0502020204030204" pitchFamily="34" charset="0"/>
              </a:rPr>
              <a:t>Среди АТЕ Республики Крым с количеством участников свыше 400 человек наибольшая доля высоких результатов в городах </a:t>
            </a:r>
          </a:p>
          <a:p>
            <a:r>
              <a:rPr lang="ru-RU" sz="2800" dirty="0" smtClean="0">
                <a:effectLst/>
                <a:latin typeface="Times New Roman" panose="02020603050405020304" pitchFamily="18" charset="0"/>
                <a:ea typeface="Calibri" panose="020F0502020204030204" pitchFamily="34" charset="0"/>
              </a:rPr>
              <a:t>Керчь (35,98% участников) и </a:t>
            </a:r>
          </a:p>
          <a:p>
            <a:r>
              <a:rPr lang="ru-RU" sz="2800" dirty="0" smtClean="0">
                <a:effectLst/>
                <a:latin typeface="Times New Roman" panose="02020603050405020304" pitchFamily="18" charset="0"/>
                <a:ea typeface="Calibri" panose="020F0502020204030204" pitchFamily="34" charset="0"/>
              </a:rPr>
              <a:t>Феодосия (35,98% участников).</a:t>
            </a:r>
            <a:endParaRPr lang="ru-RU" sz="3600" dirty="0"/>
          </a:p>
        </p:txBody>
      </p:sp>
      <p:pic>
        <p:nvPicPr>
          <p:cNvPr id="4" name="Рисунок 3"/>
          <p:cNvPicPr>
            <a:picLocks noChangeAspect="1"/>
          </p:cNvPicPr>
          <p:nvPr/>
        </p:nvPicPr>
        <p:blipFill>
          <a:blip r:embed="rId2" cstate="print"/>
          <a:stretch>
            <a:fillRect/>
          </a:stretch>
        </p:blipFill>
        <p:spPr>
          <a:xfrm>
            <a:off x="714986" y="424773"/>
            <a:ext cx="11339543" cy="506012"/>
          </a:xfrm>
          <a:prstGeom prst="rect">
            <a:avLst/>
          </a:prstGeom>
        </p:spPr>
      </p:pic>
    </p:spTree>
    <p:extLst>
      <p:ext uri="{BB962C8B-B14F-4D97-AF65-F5344CB8AC3E}">
        <p14:creationId xmlns:p14="http://schemas.microsoft.com/office/powerpoint/2010/main" xmlns="" val="4157525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34716" y="1419726"/>
            <a:ext cx="8991600" cy="4524315"/>
          </a:xfrm>
          <a:prstGeom prst="rect">
            <a:avLst/>
          </a:prstGeom>
        </p:spPr>
        <p:txBody>
          <a:bodyPr wrap="square">
            <a:spAutoFit/>
          </a:bodyPr>
          <a:lstStyle/>
          <a:p>
            <a:r>
              <a:rPr lang="ru-RU" sz="3600" dirty="0" smtClean="0">
                <a:effectLst/>
                <a:latin typeface="Times New Roman" panose="02020603050405020304" pitchFamily="18" charset="0"/>
                <a:ea typeface="Calibri" panose="020F0502020204030204" pitchFamily="34" charset="0"/>
              </a:rPr>
              <a:t>При анализе доли участников ЕГЭ по математике базового уровня, показавших </a:t>
            </a:r>
            <a:r>
              <a:rPr lang="ru-RU" sz="3600" dirty="0" smtClean="0">
                <a:solidFill>
                  <a:srgbClr val="FF0000"/>
                </a:solidFill>
                <a:effectLst/>
                <a:latin typeface="Times New Roman" panose="02020603050405020304" pitchFamily="18" charset="0"/>
                <a:ea typeface="Calibri" panose="020F0502020204030204" pitchFamily="34" charset="0"/>
              </a:rPr>
              <a:t>высокие результаты (получивших оценки "4" и "5") </a:t>
            </a:r>
            <a:r>
              <a:rPr lang="ru-RU" sz="3600" dirty="0" smtClean="0">
                <a:effectLst/>
                <a:latin typeface="Times New Roman" panose="02020603050405020304" pitchFamily="18" charset="0"/>
                <a:ea typeface="Calibri" panose="020F0502020204030204" pitchFamily="34" charset="0"/>
              </a:rPr>
              <a:t>выделяются города </a:t>
            </a:r>
          </a:p>
          <a:p>
            <a:r>
              <a:rPr lang="ru-RU" sz="3600" dirty="0" smtClean="0">
                <a:effectLst/>
                <a:latin typeface="Times New Roman" panose="02020603050405020304" pitchFamily="18" charset="0"/>
                <a:ea typeface="Calibri" panose="020F0502020204030204" pitchFamily="34" charset="0"/>
              </a:rPr>
              <a:t>Феодосия (74,04%), </a:t>
            </a:r>
          </a:p>
          <a:p>
            <a:r>
              <a:rPr lang="ru-RU" sz="3600" dirty="0" smtClean="0">
                <a:effectLst/>
                <a:latin typeface="Times New Roman" panose="02020603050405020304" pitchFamily="18" charset="0"/>
                <a:ea typeface="Calibri" panose="020F0502020204030204" pitchFamily="34" charset="0"/>
              </a:rPr>
              <a:t>Алушта (74,59%), </a:t>
            </a:r>
          </a:p>
          <a:p>
            <a:r>
              <a:rPr lang="ru-RU" sz="3600" dirty="0" smtClean="0">
                <a:effectLst/>
                <a:latin typeface="Times New Roman" panose="02020603050405020304" pitchFamily="18" charset="0"/>
                <a:ea typeface="Calibri" panose="020F0502020204030204" pitchFamily="34" charset="0"/>
              </a:rPr>
              <a:t>Керчь (74,74%), </a:t>
            </a:r>
          </a:p>
          <a:p>
            <a:r>
              <a:rPr lang="ru-RU" sz="3600" dirty="0" smtClean="0">
                <a:effectLst/>
                <a:latin typeface="Times New Roman" panose="02020603050405020304" pitchFamily="18" charset="0"/>
                <a:ea typeface="Calibri" panose="020F0502020204030204" pitchFamily="34" charset="0"/>
              </a:rPr>
              <a:t>Саки (77,19%).</a:t>
            </a:r>
            <a:endParaRPr lang="ru-RU" sz="4400" dirty="0"/>
          </a:p>
        </p:txBody>
      </p:sp>
      <p:pic>
        <p:nvPicPr>
          <p:cNvPr id="4" name="Рисунок 3"/>
          <p:cNvPicPr>
            <a:picLocks noChangeAspect="1"/>
          </p:cNvPicPr>
          <p:nvPr/>
        </p:nvPicPr>
        <p:blipFill>
          <a:blip r:embed="rId2" cstate="print"/>
          <a:stretch>
            <a:fillRect/>
          </a:stretch>
        </p:blipFill>
        <p:spPr>
          <a:xfrm>
            <a:off x="602691" y="432794"/>
            <a:ext cx="11339543" cy="506012"/>
          </a:xfrm>
          <a:prstGeom prst="rect">
            <a:avLst/>
          </a:prstGeom>
        </p:spPr>
      </p:pic>
    </p:spTree>
    <p:extLst>
      <p:ext uri="{BB962C8B-B14F-4D97-AF65-F5344CB8AC3E}">
        <p14:creationId xmlns:p14="http://schemas.microsoft.com/office/powerpoint/2010/main" xmlns="" val="940973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stretch>
            <a:fillRect/>
          </a:stretch>
        </p:blipFill>
        <p:spPr>
          <a:xfrm>
            <a:off x="819658" y="1395663"/>
            <a:ext cx="10656024" cy="4486522"/>
          </a:xfrm>
          <a:prstGeom prst="rect">
            <a:avLst/>
          </a:prstGeom>
        </p:spPr>
      </p:pic>
      <p:sp>
        <p:nvSpPr>
          <p:cNvPr id="4" name="Заголовок 3"/>
          <p:cNvSpPr>
            <a:spLocks noGrp="1"/>
          </p:cNvSpPr>
          <p:nvPr>
            <p:ph type="title" idx="4294967295"/>
          </p:nvPr>
        </p:nvSpPr>
        <p:spPr>
          <a:xfrm>
            <a:off x="354842" y="482600"/>
            <a:ext cx="11068334" cy="901700"/>
          </a:xfrm>
        </p:spPr>
        <p:txBody>
          <a:bodyPr>
            <a:normAutofit fontScale="90000"/>
          </a:bodyPr>
          <a:lstStyle/>
          <a:p>
            <a:r>
              <a:rPr lang="ru-RU" dirty="0" smtClean="0"/>
              <a:t>Перечень </a:t>
            </a:r>
            <a:r>
              <a:rPr lang="ru-RU" dirty="0" err="1" smtClean="0"/>
              <a:t>ОО,продемонстрировавших</a:t>
            </a:r>
            <a:r>
              <a:rPr lang="ru-RU" dirty="0" smtClean="0"/>
              <a:t> наиболее высокие результаты ЕГЭ базового уровня</a:t>
            </a:r>
            <a:endParaRPr lang="ru-RU" dirty="0"/>
          </a:p>
        </p:txBody>
      </p:sp>
    </p:spTree>
    <p:extLst>
      <p:ext uri="{BB962C8B-B14F-4D97-AF65-F5344CB8AC3E}">
        <p14:creationId xmlns:p14="http://schemas.microsoft.com/office/powerpoint/2010/main" xmlns="" val="1380471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284879" y="504809"/>
            <a:ext cx="9037508" cy="634179"/>
          </a:xfrm>
          <a:prstGeom prst="rect">
            <a:avLst/>
          </a:prstGeom>
        </p:spPr>
      </p:pic>
      <p:pic>
        <p:nvPicPr>
          <p:cNvPr id="3" name="Рисунок 2"/>
          <p:cNvPicPr>
            <a:picLocks noChangeAspect="1"/>
          </p:cNvPicPr>
          <p:nvPr/>
        </p:nvPicPr>
        <p:blipFill>
          <a:blip r:embed="rId3" cstate="print"/>
          <a:stretch>
            <a:fillRect/>
          </a:stretch>
        </p:blipFill>
        <p:spPr>
          <a:xfrm>
            <a:off x="665747" y="1762097"/>
            <a:ext cx="11326970" cy="1984348"/>
          </a:xfrm>
          <a:prstGeom prst="rect">
            <a:avLst/>
          </a:prstGeom>
        </p:spPr>
      </p:pic>
    </p:spTree>
    <p:extLst>
      <p:ext uri="{BB962C8B-B14F-4D97-AF65-F5344CB8AC3E}">
        <p14:creationId xmlns:p14="http://schemas.microsoft.com/office/powerpoint/2010/main" xmlns="" val="2285833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effectLst/>
              </a:rPr>
              <a:t>Средний результат ЕГЭ по профильной математике в РФ</a:t>
            </a:r>
            <a:endParaRPr lang="ru-RU" dirty="0"/>
          </a:p>
        </p:txBody>
      </p:sp>
      <p:sp>
        <p:nvSpPr>
          <p:cNvPr id="3" name="Объект 2"/>
          <p:cNvSpPr>
            <a:spLocks noGrp="1"/>
          </p:cNvSpPr>
          <p:nvPr>
            <p:ph idx="1"/>
          </p:nvPr>
        </p:nvSpPr>
        <p:spPr/>
        <p:txBody>
          <a:bodyPr>
            <a:normAutofit fontScale="92500" lnSpcReduction="20000"/>
          </a:bodyPr>
          <a:lstStyle/>
          <a:p>
            <a:pPr>
              <a:buFont typeface="Wingdings" panose="05000000000000000000" pitchFamily="2" charset="2"/>
              <a:buChar char="§"/>
            </a:pPr>
            <a:r>
              <a:rPr lang="ru-RU" smtClean="0">
                <a:effectLst/>
              </a:rPr>
              <a:t>В 2017 </a:t>
            </a:r>
            <a:r>
              <a:rPr lang="ru-RU" dirty="0" smtClean="0">
                <a:effectLst/>
              </a:rPr>
              <a:t>году средний результат по профильной математике вырос на 1 балл</a:t>
            </a:r>
          </a:p>
          <a:p>
            <a:pPr>
              <a:buFont typeface="Wingdings" panose="05000000000000000000" pitchFamily="2" charset="2"/>
              <a:buChar char="§"/>
            </a:pPr>
            <a:r>
              <a:rPr lang="ru-RU" dirty="0"/>
              <a:t> </a:t>
            </a:r>
            <a:r>
              <a:rPr lang="ru-RU" dirty="0" smtClean="0">
                <a:effectLst/>
              </a:rPr>
              <a:t>Средний результат на ЕГЭ по математике профильного уровня в этом году вырос на 2,5 балла и составил 49,8 балла</a:t>
            </a:r>
          </a:p>
          <a:p>
            <a:pPr>
              <a:buFont typeface="Wingdings" panose="05000000000000000000" pitchFamily="2" charset="2"/>
              <a:buChar char="§"/>
            </a:pPr>
            <a:r>
              <a:rPr lang="ru-RU" dirty="0"/>
              <a:t> </a:t>
            </a:r>
            <a:r>
              <a:rPr lang="ru-RU" dirty="0" smtClean="0">
                <a:effectLst/>
              </a:rPr>
              <a:t>Вдвое сократилось количество участников, не преодолевших минимальный балл</a:t>
            </a:r>
          </a:p>
          <a:p>
            <a:pPr>
              <a:buFont typeface="Wingdings" panose="05000000000000000000" pitchFamily="2" charset="2"/>
              <a:buChar char="§"/>
            </a:pPr>
            <a:r>
              <a:rPr lang="ru-RU" dirty="0" smtClean="0">
                <a:effectLst/>
              </a:rPr>
              <a:t>Сто баллов за экзамен получили 145 участников</a:t>
            </a:r>
          </a:p>
          <a:p>
            <a:r>
              <a:rPr lang="ru-RU" dirty="0" smtClean="0">
                <a:effectLst/>
              </a:rPr>
              <a:t>Профильную математику выбрал 61% участников основного периода ЕГЭ</a:t>
            </a:r>
          </a:p>
          <a:p>
            <a:r>
              <a:rPr lang="ru-RU" dirty="0"/>
              <a:t> </a:t>
            </a:r>
            <a:r>
              <a:rPr lang="ru-RU" dirty="0" smtClean="0">
                <a:effectLst/>
              </a:rPr>
              <a:t>Заявления на участие в ЕГЭ по профильной математике подали более 421 тыс. человек, в том числе более 413 тыс. выпускников текущего года</a:t>
            </a:r>
            <a:br>
              <a:rPr lang="ru-RU" dirty="0" smtClean="0">
                <a:effectLst/>
              </a:rPr>
            </a:br>
            <a:endParaRPr lang="ru-RU" dirty="0"/>
          </a:p>
        </p:txBody>
      </p:sp>
    </p:spTree>
    <p:extLst>
      <p:ext uri="{BB962C8B-B14F-4D97-AF65-F5344CB8AC3E}">
        <p14:creationId xmlns:p14="http://schemas.microsoft.com/office/powerpoint/2010/main" xmlns="" val="2390069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Типичные ошибки</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177266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901689" y="1539386"/>
            <a:ext cx="8276326" cy="1725840"/>
          </a:xfrm>
          <a:prstGeom prst="rect">
            <a:avLst/>
          </a:prstGeom>
        </p:spPr>
      </p:pic>
    </p:spTree>
    <p:extLst>
      <p:ext uri="{BB962C8B-B14F-4D97-AF65-F5344CB8AC3E}">
        <p14:creationId xmlns:p14="http://schemas.microsoft.com/office/powerpoint/2010/main" xmlns="" val="1183950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044593" y="1548723"/>
            <a:ext cx="7717801" cy="824850"/>
          </a:xfrm>
          <a:prstGeom prst="rect">
            <a:avLst/>
          </a:prstGeom>
        </p:spPr>
      </p:pic>
    </p:spTree>
    <p:extLst>
      <p:ext uri="{BB962C8B-B14F-4D97-AF65-F5344CB8AC3E}">
        <p14:creationId xmlns:p14="http://schemas.microsoft.com/office/powerpoint/2010/main" xmlns="" val="4148310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nSpc>
                <a:spcPct val="107000"/>
              </a:lnSpc>
              <a:spcAft>
                <a:spcPts val="0"/>
              </a:spcAft>
            </a:pP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Процент </a:t>
            </a:r>
            <a:r>
              <a:rPr lang="ru-RU" sz="2800" dirty="0">
                <a:latin typeface="Times New Roman" panose="02020603050405020304" pitchFamily="18" charset="0"/>
                <a:ea typeface="Calibri" panose="020F0502020204030204" pitchFamily="34" charset="0"/>
                <a:cs typeface="Times New Roman" panose="02020603050405020304" pitchFamily="18" charset="0"/>
              </a:rPr>
              <a:t>юношей и девушек, участников ЕГЭ по математике профильного уровня в Республике Крым в 2018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году</a:t>
            </a:r>
            <a:endParaRPr lang="ru-RU" sz="2800" dirty="0"/>
          </a:p>
        </p:txBody>
      </p:sp>
      <p:pic>
        <p:nvPicPr>
          <p:cNvPr id="4" name="Объект 3"/>
          <p:cNvPicPr>
            <a:picLocks noGrp="1" noChangeAspect="1"/>
          </p:cNvPicPr>
          <p:nvPr>
            <p:ph idx="1"/>
          </p:nvPr>
        </p:nvPicPr>
        <p:blipFill>
          <a:blip r:embed="rId2" cstate="print"/>
          <a:stretch>
            <a:fillRect/>
          </a:stretch>
        </p:blipFill>
        <p:spPr>
          <a:xfrm>
            <a:off x="731326" y="2671785"/>
            <a:ext cx="11282700" cy="1515204"/>
          </a:xfrm>
          <a:prstGeom prst="rect">
            <a:avLst/>
          </a:prstGeom>
        </p:spPr>
      </p:pic>
    </p:spTree>
    <p:extLst>
      <p:ext uri="{BB962C8B-B14F-4D97-AF65-F5344CB8AC3E}">
        <p14:creationId xmlns:p14="http://schemas.microsoft.com/office/powerpoint/2010/main" xmlns="" val="1403948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85536" y="365125"/>
            <a:ext cx="9930063" cy="1182688"/>
          </a:xfrm>
        </p:spPr>
        <p:txBody>
          <a:bodyPr>
            <a:normAutofit fontScale="90000"/>
          </a:bodyPr>
          <a:lstStyle/>
          <a:p>
            <a:r>
              <a:rPr lang="ru-RU" b="1" dirty="0" smtClean="0"/>
              <a:t>характер изменений количества </a:t>
            </a:r>
            <a:r>
              <a:rPr lang="ru-RU" b="1" dirty="0"/>
              <a:t>участников ЕГЭ по </a:t>
            </a:r>
            <a:r>
              <a:rPr lang="ru-RU" b="1" dirty="0" smtClean="0"/>
              <a:t>математике профильного уровня</a:t>
            </a:r>
            <a:endParaRPr lang="ru-RU" dirty="0"/>
          </a:p>
        </p:txBody>
      </p:sp>
      <p:pic>
        <p:nvPicPr>
          <p:cNvPr id="4" name="Объект 3"/>
          <p:cNvPicPr>
            <a:picLocks noGrp="1" noChangeAspect="1"/>
          </p:cNvPicPr>
          <p:nvPr>
            <p:ph idx="4294967295"/>
          </p:nvPr>
        </p:nvPicPr>
        <p:blipFill>
          <a:blip r:embed="rId2" cstate="print"/>
          <a:stretch>
            <a:fillRect/>
          </a:stretch>
        </p:blipFill>
        <p:spPr>
          <a:xfrm>
            <a:off x="794085" y="1690688"/>
            <a:ext cx="7994650" cy="4672012"/>
          </a:xfrm>
          <a:prstGeom prst="rect">
            <a:avLst/>
          </a:prstGeom>
        </p:spPr>
      </p:pic>
    </p:spTree>
    <p:extLst>
      <p:ext uri="{BB962C8B-B14F-4D97-AF65-F5344CB8AC3E}">
        <p14:creationId xmlns:p14="http://schemas.microsoft.com/office/powerpoint/2010/main" xmlns="" val="824327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942606" y="432621"/>
            <a:ext cx="6301526" cy="442190"/>
          </a:xfrm>
          <a:prstGeom prst="rect">
            <a:avLst/>
          </a:prstGeom>
        </p:spPr>
      </p:pic>
      <p:pic>
        <p:nvPicPr>
          <p:cNvPr id="3" name="Рисунок 2"/>
          <p:cNvPicPr>
            <a:picLocks noChangeAspect="1"/>
          </p:cNvPicPr>
          <p:nvPr/>
        </p:nvPicPr>
        <p:blipFill>
          <a:blip r:embed="rId3" cstate="print"/>
          <a:stretch>
            <a:fillRect/>
          </a:stretch>
        </p:blipFill>
        <p:spPr>
          <a:xfrm>
            <a:off x="906378" y="825778"/>
            <a:ext cx="10948737" cy="5951700"/>
          </a:xfrm>
          <a:prstGeom prst="rect">
            <a:avLst/>
          </a:prstGeom>
        </p:spPr>
      </p:pic>
    </p:spTree>
    <p:extLst>
      <p:ext uri="{BB962C8B-B14F-4D97-AF65-F5344CB8AC3E}">
        <p14:creationId xmlns:p14="http://schemas.microsoft.com/office/powerpoint/2010/main" xmlns="" val="2482416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263447" y="376990"/>
            <a:ext cx="6712112" cy="433136"/>
          </a:xfrm>
          <a:prstGeom prst="rect">
            <a:avLst/>
          </a:prstGeom>
        </p:spPr>
      </p:pic>
      <p:pic>
        <p:nvPicPr>
          <p:cNvPr id="3" name="Рисунок 2"/>
          <p:cNvPicPr>
            <a:picLocks noChangeAspect="1"/>
          </p:cNvPicPr>
          <p:nvPr/>
        </p:nvPicPr>
        <p:blipFill>
          <a:blip r:embed="rId3" cstate="print"/>
          <a:stretch>
            <a:fillRect/>
          </a:stretch>
        </p:blipFill>
        <p:spPr>
          <a:xfrm>
            <a:off x="1772652" y="1491916"/>
            <a:ext cx="9593925" cy="4652210"/>
          </a:xfrm>
          <a:prstGeom prst="rect">
            <a:avLst/>
          </a:prstGeom>
        </p:spPr>
      </p:pic>
    </p:spTree>
    <p:extLst>
      <p:ext uri="{BB962C8B-B14F-4D97-AF65-F5344CB8AC3E}">
        <p14:creationId xmlns:p14="http://schemas.microsoft.com/office/powerpoint/2010/main" xmlns="" val="368194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98884" y="986589"/>
            <a:ext cx="9633284" cy="5132495"/>
          </a:xfrm>
          <a:prstGeom prst="rect">
            <a:avLst/>
          </a:prstGeom>
        </p:spPr>
        <p:txBody>
          <a:bodyPr wrap="square">
            <a:spAutoFit/>
          </a:bodyPr>
          <a:lstStyle/>
          <a:p>
            <a:pPr indent="450215" algn="just">
              <a:lnSpc>
                <a:spcPct val="107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Рассматривая динамику результатов ЕГЭ по математике профильного уровня за 2016-2018 годы можно отметить, что результаты 2018 года улучшились, относительно 2017 года, при условии роста количества участников. Значительно снизилась доля участников не преодолевших минимального порога баллов. Однако при тенденции роста долей участников, успешно прошедших ЕГЭ по математике профильного уровня, наиболее существенно увеличилась доля участников, получивших до 60 баллов.</a:t>
            </a:r>
          </a:p>
          <a:p>
            <a:pPr indent="450215" algn="just">
              <a:lnSpc>
                <a:spcPct val="107000"/>
              </a:lnSpc>
              <a:spcAft>
                <a:spcPts val="0"/>
              </a:spcAft>
            </a:pPr>
            <a:r>
              <a:rPr lang="ru-RU" sz="2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 2018 году, впервые, 2 участника ЕГЭ по математике профильного уровня набрали максимальные баллы.</a:t>
            </a:r>
            <a:endParaRPr lang="ru-RU"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88122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0800000" flipV="1">
            <a:off x="441156" y="152119"/>
            <a:ext cx="9593180" cy="1444306"/>
          </a:xfrm>
          <a:prstGeom prst="rect">
            <a:avLst/>
          </a:prstGeom>
        </p:spPr>
        <p:txBody>
          <a:bodyPr wrap="square">
            <a:spAutoFit/>
          </a:bodyPr>
          <a:lstStyle/>
          <a:p>
            <a:pPr indent="450215" algn="just">
              <a:lnSpc>
                <a:spcPct val="107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Среди выпускников прошлых лет наиболее высоки как доля участников, не набравшие минимального балла, так и доля участников с высокими результатами (81-100 баллов).</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994611" y="3037066"/>
            <a:ext cx="10603831" cy="1251240"/>
          </a:xfrm>
          <a:prstGeom prst="rect">
            <a:avLst/>
          </a:prstGeom>
        </p:spPr>
        <p:txBody>
          <a:bodyPr wrap="square">
            <a:spAutoFit/>
          </a:bodyPr>
          <a:lstStyle/>
          <a:p>
            <a:pPr indent="450215" algn="just">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При рассмотрении результатов участников с учетом типов ОО, наибольшая доля участников с результатами свыше 61 балла у выпускников ОО с углублённым (профильным) изучением математики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45562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09600" y="874294"/>
            <a:ext cx="10868526" cy="5078313"/>
          </a:xfrm>
          <a:prstGeom prst="rect">
            <a:avLst/>
          </a:prstGeom>
        </p:spPr>
        <p:txBody>
          <a:bodyPr wrap="square">
            <a:spAutoFit/>
          </a:bodyPr>
          <a:lstStyle/>
          <a:p>
            <a:r>
              <a:rPr lang="ru-RU" sz="3600" dirty="0" smtClean="0">
                <a:effectLst/>
                <a:latin typeface="Times New Roman" panose="02020603050405020304" pitchFamily="18" charset="0"/>
                <a:ea typeface="Calibri" panose="020F0502020204030204" pitchFamily="34" charset="0"/>
              </a:rPr>
              <a:t>Самые высокие доли участников, </a:t>
            </a:r>
            <a:r>
              <a:rPr lang="ru-RU" sz="3600" dirty="0" smtClean="0">
                <a:solidFill>
                  <a:srgbClr val="FF0000"/>
                </a:solidFill>
                <a:effectLst/>
                <a:latin typeface="Times New Roman" panose="02020603050405020304" pitchFamily="18" charset="0"/>
                <a:ea typeface="Calibri" panose="020F0502020204030204" pitchFamily="34" charset="0"/>
              </a:rPr>
              <a:t>не набравших </a:t>
            </a:r>
            <a:r>
              <a:rPr lang="ru-RU" sz="3600" dirty="0" smtClean="0">
                <a:effectLst/>
                <a:latin typeface="Times New Roman" panose="02020603050405020304" pitchFamily="18" charset="0"/>
                <a:ea typeface="Calibri" panose="020F0502020204030204" pitchFamily="34" charset="0"/>
              </a:rPr>
              <a:t>минимальное количество баллов </a:t>
            </a:r>
            <a:r>
              <a:rPr lang="ru-RU" sz="3600" dirty="0" smtClean="0">
                <a:solidFill>
                  <a:srgbClr val="FF0000"/>
                </a:solidFill>
                <a:effectLst/>
                <a:latin typeface="Times New Roman" panose="02020603050405020304" pitchFamily="18" charset="0"/>
                <a:ea typeface="Calibri" panose="020F0502020204030204" pitchFamily="34" charset="0"/>
              </a:rPr>
              <a:t>на ЕГЭ по математике профильного уровня </a:t>
            </a:r>
            <a:r>
              <a:rPr lang="ru-RU" sz="3600" dirty="0" smtClean="0">
                <a:effectLst/>
                <a:latin typeface="Times New Roman" panose="02020603050405020304" pitchFamily="18" charset="0"/>
                <a:ea typeface="Calibri" panose="020F0502020204030204" pitchFamily="34" charset="0"/>
              </a:rPr>
              <a:t>в Кировском (30,77%), </a:t>
            </a:r>
            <a:r>
              <a:rPr lang="ru-RU" sz="3600" dirty="0" err="1" smtClean="0">
                <a:effectLst/>
                <a:latin typeface="Times New Roman" panose="02020603050405020304" pitchFamily="18" charset="0"/>
                <a:ea typeface="Calibri" panose="020F0502020204030204" pitchFamily="34" charset="0"/>
              </a:rPr>
              <a:t>Сакском</a:t>
            </a:r>
            <a:r>
              <a:rPr lang="ru-RU" sz="3600" dirty="0" smtClean="0">
                <a:effectLst/>
                <a:latin typeface="Times New Roman" panose="02020603050405020304" pitchFamily="18" charset="0"/>
                <a:ea typeface="Calibri" panose="020F0502020204030204" pitchFamily="34" charset="0"/>
              </a:rPr>
              <a:t> (30,61%) и Красноперекопском (25%) районах, в городах Армянске (25,64%) и Красноперекопске (25%), особо следует отметить, что в Красноперекопском районе и городе Армянск более 90% участников ЕГЭ получили результаты до 60 баллов</a:t>
            </a:r>
            <a:endParaRPr lang="ru-RU" sz="4400" dirty="0"/>
          </a:p>
        </p:txBody>
      </p:sp>
    </p:spTree>
    <p:extLst>
      <p:ext uri="{BB962C8B-B14F-4D97-AF65-F5344CB8AC3E}">
        <p14:creationId xmlns:p14="http://schemas.microsoft.com/office/powerpoint/2010/main" xmlns="" val="28266765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86aac3ac19f68350dc83defe4d465d40f13f9c"/>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575</Words>
  <Application>Microsoft Office PowerPoint</Application>
  <PresentationFormat>Произвольный</PresentationFormat>
  <Paragraphs>36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Рекомендации по  подготовке учащихся образовательных организаций к государственной итоговой аттестации по математике в 2018/2019 учебном году  (в формате ОГЭ, ЕГЭ, ГВЭ)</vt:lpstr>
      <vt:lpstr>Методический анализ результатов ЕГЭ  по МАТЕМАТИКЕ ПРОФИЛЬНОГО УРОВНЯ</vt:lpstr>
      <vt:lpstr>Процент юношей и девушек, участников ЕГЭ по математике профильного уровня в Республике Крым в 2018 году</vt:lpstr>
      <vt:lpstr>характер изменений количества участников ЕГЭ по математике профильного уровня</vt:lpstr>
      <vt:lpstr>Слайд 5</vt:lpstr>
      <vt:lpstr>Слайд 6</vt:lpstr>
      <vt:lpstr>Слайд 7</vt:lpstr>
      <vt:lpstr>Слайд 8</vt:lpstr>
      <vt:lpstr>Слайд 9</vt:lpstr>
      <vt:lpstr>Слайд 10</vt:lpstr>
      <vt:lpstr>Слайд 11</vt:lpstr>
      <vt:lpstr>Слайд 12</vt:lpstr>
      <vt:lpstr>Слайд 13</vt:lpstr>
      <vt:lpstr>Методический анализ результатов ЕГЭ  по МАТЕМАТИКЕ БАЗОВОГО УРОВНЯ</vt:lpstr>
      <vt:lpstr>Слайд 15</vt:lpstr>
      <vt:lpstr>Слайд 16</vt:lpstr>
      <vt:lpstr>Слайд 17</vt:lpstr>
      <vt:lpstr>Слайд 18</vt:lpstr>
      <vt:lpstr>Слайд 19</vt:lpstr>
      <vt:lpstr>Слайд 20</vt:lpstr>
      <vt:lpstr>Слайд 21</vt:lpstr>
      <vt:lpstr>Слайд 22</vt:lpstr>
      <vt:lpstr>Слайд 23</vt:lpstr>
      <vt:lpstr>Перечень ОО,продемонстрировавших наиболее высокие результаты ЕГЭ базового уровня</vt:lpstr>
      <vt:lpstr>Слайд 25</vt:lpstr>
      <vt:lpstr>Средний результат ЕГЭ по профильной математике в РФ</vt:lpstr>
      <vt:lpstr>Типичные ошибки</vt:lpstr>
      <vt:lpstr>Слайд 28</vt:lpstr>
      <vt:lpstr>Слайд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по  подготовке учащихся образовательных организаций к государственной итоговой аттестации по математике в 2018/2019 учебном году (в формате ОГЭ, ЕГЭ, ГВЭ)</dc:title>
  <dc:creator>User</dc:creator>
  <cp:lastModifiedBy>Admin</cp:lastModifiedBy>
  <cp:revision>14</cp:revision>
  <dcterms:created xsi:type="dcterms:W3CDTF">2018-08-23T04:26:59Z</dcterms:created>
  <dcterms:modified xsi:type="dcterms:W3CDTF">2018-08-23T07:53:08Z</dcterms:modified>
</cp:coreProperties>
</file>